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9" r:id="rId3"/>
    <p:sldId id="276" r:id="rId4"/>
    <p:sldId id="277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8" r:id="rId17"/>
    <p:sldId id="268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64" y="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86466-A312-4AA8-8B7F-DEF8B8A04E90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1F23-A511-4627-A3FF-8F1A224043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97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1F23-A511-4627-A3FF-8F1A224043A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42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984A136-FE64-456F-8FA2-8421B933CF0F}" type="datetimeFigureOut">
              <a:rPr lang="pt-BR" smtClean="0"/>
              <a:t>16/06/2021</a:t>
            </a:fld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E4EEB8-33C9-4A4F-BCAC-B5930B17B944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010543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cs typeface="Arial" pitchFamily="34" charset="0"/>
              </a:rPr>
              <a:t>Universidade do Estado da Bahi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a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7584" y="3212976"/>
            <a:ext cx="6872808" cy="864096"/>
          </a:xfrm>
        </p:spPr>
        <p:txBody>
          <a:bodyPr/>
          <a:lstStyle/>
          <a:p>
            <a:pPr algn="l"/>
            <a:r>
              <a:rPr lang="pt-BR" sz="1800" b="1" dirty="0" smtClean="0">
                <a:solidFill>
                  <a:schemeClr val="tx1"/>
                </a:solidFill>
              </a:rPr>
              <a:t>IHC e Mobile</a:t>
            </a:r>
            <a:br>
              <a:rPr lang="pt-BR" sz="1800" b="1" dirty="0" smtClean="0">
                <a:solidFill>
                  <a:schemeClr val="tx1"/>
                </a:solidFill>
              </a:rPr>
            </a:br>
            <a:r>
              <a:rPr lang="pt-BR" sz="1800" b="1" dirty="0" smtClean="0">
                <a:solidFill>
                  <a:schemeClr val="tx1"/>
                </a:solidFill>
              </a:rPr>
              <a:t>Hugo </a:t>
            </a:r>
            <a:r>
              <a:rPr lang="pt-BR" sz="1800" b="1" dirty="0" err="1" smtClean="0">
                <a:solidFill>
                  <a:schemeClr val="tx1"/>
                </a:solidFill>
              </a:rPr>
              <a:t>Saba</a:t>
            </a:r>
            <a:r>
              <a:rPr lang="pt-BR" sz="1800" b="1" dirty="0" smtClean="0">
                <a:solidFill>
                  <a:schemeClr val="tx1"/>
                </a:solidFill>
              </a:rPr>
              <a:t> e Eduardo Jorge</a:t>
            </a:r>
            <a:endParaRPr lang="pt-BR" sz="1800" b="1" dirty="0" smtClean="0">
              <a:solidFill>
                <a:schemeClr val="tx1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86000" y="25518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0" dirty="0" smtClean="0">
                <a:effectLst/>
              </a:rPr>
              <a:t/>
            </a:r>
            <a:br>
              <a:rPr lang="pt-BR" b="0" dirty="0" smtClean="0">
                <a:effectLst/>
              </a:rPr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3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grpSp>
        <p:nvGrpSpPr>
          <p:cNvPr id="3" name="Grupo 2"/>
          <p:cNvGrpSpPr/>
          <p:nvPr/>
        </p:nvGrpSpPr>
        <p:grpSpPr>
          <a:xfrm>
            <a:off x="1691680" y="1395264"/>
            <a:ext cx="5721550" cy="5225456"/>
            <a:chOff x="1691680" y="1395264"/>
            <a:chExt cx="5721550" cy="52254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95264"/>
              <a:ext cx="2430575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395264"/>
              <a:ext cx="2409182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245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grpSp>
        <p:nvGrpSpPr>
          <p:cNvPr id="5" name="Grupo 4"/>
          <p:cNvGrpSpPr/>
          <p:nvPr/>
        </p:nvGrpSpPr>
        <p:grpSpPr>
          <a:xfrm>
            <a:off x="1763688" y="1386508"/>
            <a:ext cx="5656717" cy="5234212"/>
            <a:chOff x="1763688" y="1386508"/>
            <a:chExt cx="5656717" cy="523421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386508"/>
              <a:ext cx="2416357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395264"/>
              <a:ext cx="2409182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Conector de seta reta 3"/>
            <p:cNvCxnSpPr/>
            <p:nvPr/>
          </p:nvCxnSpPr>
          <p:spPr>
            <a:xfrm>
              <a:off x="3851920" y="2708920"/>
              <a:ext cx="115212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58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grpSp>
        <p:nvGrpSpPr>
          <p:cNvPr id="3" name="Grupo 2"/>
          <p:cNvGrpSpPr/>
          <p:nvPr/>
        </p:nvGrpSpPr>
        <p:grpSpPr>
          <a:xfrm>
            <a:off x="1763688" y="1386509"/>
            <a:ext cx="5650577" cy="5234211"/>
            <a:chOff x="1763688" y="1386509"/>
            <a:chExt cx="5650577" cy="5234211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386509"/>
              <a:ext cx="2410217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395264"/>
              <a:ext cx="2409182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Conector de seta reta 5"/>
            <p:cNvCxnSpPr/>
            <p:nvPr/>
          </p:nvCxnSpPr>
          <p:spPr>
            <a:xfrm>
              <a:off x="3851920" y="3645024"/>
              <a:ext cx="115212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18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grpSp>
        <p:nvGrpSpPr>
          <p:cNvPr id="3" name="Grupo 2"/>
          <p:cNvGrpSpPr/>
          <p:nvPr/>
        </p:nvGrpSpPr>
        <p:grpSpPr>
          <a:xfrm>
            <a:off x="1763688" y="1395264"/>
            <a:ext cx="5637297" cy="5225456"/>
            <a:chOff x="1763688" y="1395264"/>
            <a:chExt cx="5637297" cy="522545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395264"/>
              <a:ext cx="2409182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395264"/>
              <a:ext cx="2396937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ector de seta reta 7"/>
            <p:cNvCxnSpPr/>
            <p:nvPr/>
          </p:nvCxnSpPr>
          <p:spPr>
            <a:xfrm>
              <a:off x="3851920" y="4581128"/>
              <a:ext cx="115212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32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30963"/>
            <a:ext cx="2392723" cy="5189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503" y="1421760"/>
            <a:ext cx="2433374" cy="517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927" y="1454171"/>
            <a:ext cx="2451457" cy="521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2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/>
              <a:t/>
            </a:r>
            <a:br>
              <a:rPr lang="pt-BR" sz="4000" dirty="0"/>
            </a:br>
            <a:r>
              <a:rPr lang="pt-BR" sz="4000" dirty="0"/>
              <a:t>Conceitos Utilizados do Material </a:t>
            </a:r>
            <a:r>
              <a:rPr lang="pt-BR" sz="4000" dirty="0" smtClean="0"/>
              <a:t>Design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29600" cy="273630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Movimento </a:t>
            </a:r>
            <a:r>
              <a:rPr lang="pt-BR" dirty="0"/>
              <a:t>que as curvas e cores transmitem para o usuário</a:t>
            </a:r>
            <a:r>
              <a:rPr lang="pt-BR" dirty="0" smtClean="0"/>
              <a:t>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Uso </a:t>
            </a:r>
            <a:r>
              <a:rPr lang="pt-BR" dirty="0"/>
              <a:t>das cores em escalas e graduações diferentes</a:t>
            </a:r>
            <a:r>
              <a:rPr lang="pt-BR" dirty="0" smtClean="0"/>
              <a:t>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Uso de ícones e símbolos que por si só já comunicam algo ao usuário; 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Manutenção da identidade visual do </a:t>
            </a:r>
            <a:r>
              <a:rPr lang="pt-BR" dirty="0" smtClean="0"/>
              <a:t>aplicativo.</a:t>
            </a:r>
            <a:endParaRPr lang="pt-BR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9060" y="192543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908720"/>
            <a:ext cx="6768753" cy="568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49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2" name="Rectangle 1"/>
          <p:cNvSpPr/>
          <p:nvPr/>
        </p:nvSpPr>
        <p:spPr>
          <a:xfrm>
            <a:off x="4283968" y="980728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1. </a:t>
            </a:r>
            <a:r>
              <a:rPr lang="pt-BR" u="sng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Gazo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/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O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Gazo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é um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para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iOS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e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gratuito, que encontra o combustível mais barato perto de você. O programa inclui diversas empresas de fornecimento de combustível no Brasil e ainda possibilita ao usuário traçar uma rota até o local, através do GPS do celular.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permite também informar se o posto tem lava-rápido de carros e se é aberto 24 horas. O usuário pode cadastrar seus postos favoritos, atualizar os preços e ganhar pontos com isso. Esses pontos poderão, futuramente, ser trocados por descontos nos postos de combustíveis.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Gazo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|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2.3.3 ou superior</a:t>
            </a:r>
            <a:endParaRPr lang="pt-BR" b="0" i="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26" name="Picture 2" descr="Gazo (Foto: Divulgação/Gaz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7" y="1772816"/>
            <a:ext cx="410968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8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3" name="Rectangle 2"/>
          <p:cNvSpPr/>
          <p:nvPr/>
        </p:nvSpPr>
        <p:spPr>
          <a:xfrm>
            <a:off x="4314234" y="1124744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2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. </a:t>
            </a:r>
            <a:r>
              <a:rPr lang="pt-BR" u="sng" dirty="0">
                <a:solidFill>
                  <a:srgbClr val="333333"/>
                </a:solidFill>
                <a:latin typeface="Times New Roman" panose="02020603050405020304" pitchFamily="18" charset="0"/>
              </a:rPr>
              <a:t>Carango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O Carango tem um funcionamento simples, mas promete ser muito útil na rotina dos usuários. O aplicativo permite gerenciar seu veículo, com todo tipo de informação sobre ele, desde abastecimentos, pneus, consumo de óleo, manutenção, seguro e outros serviços, como limpeza, estacionamento, licenciamentos, multas, impostos, e pedágios.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promete ajudar a economizar em pequenos detalhes, que, embora muitos não saibam, fazem diferença. Como por exemplo, o fato de manter os pneus calibrados do seu carro, o que economiza até 20% do combustível.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só funciona em smartphones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.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Carango | Varia de acordo com o dispositivo</a:t>
            </a:r>
            <a:endParaRPr lang="pt-BR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Quer economizar na hora de abastecer? Baixe o app Carango e descubra como! (Divulgaçã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3"/>
            <a:ext cx="431423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da Equipe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1925568"/>
          </a:xfrm>
        </p:spPr>
        <p:txBody>
          <a:bodyPr/>
          <a:lstStyle/>
          <a:p>
            <a:r>
              <a:rPr lang="pt-BR" dirty="0" smtClean="0"/>
              <a:t>Israel Rodrigues</a:t>
            </a:r>
          </a:p>
          <a:p>
            <a:r>
              <a:rPr lang="pt-BR" dirty="0" err="1" smtClean="0"/>
              <a:t>Verena</a:t>
            </a:r>
            <a:r>
              <a:rPr lang="pt-BR" dirty="0" smtClean="0"/>
              <a:t> </a:t>
            </a:r>
            <a:r>
              <a:rPr lang="pt-BR" dirty="0" err="1" smtClean="0"/>
              <a:t>Ravazzano</a:t>
            </a:r>
            <a:r>
              <a:rPr lang="pt-BR" dirty="0" smtClean="0"/>
              <a:t> Azevedo Lopes</a:t>
            </a:r>
          </a:p>
        </p:txBody>
      </p:sp>
    </p:spTree>
    <p:extLst>
      <p:ext uri="{BB962C8B-B14F-4D97-AF65-F5344CB8AC3E}">
        <p14:creationId xmlns:p14="http://schemas.microsoft.com/office/powerpoint/2010/main" val="10531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2" name="Rectangle 1"/>
          <p:cNvSpPr/>
          <p:nvPr/>
        </p:nvSpPr>
        <p:spPr>
          <a:xfrm>
            <a:off x="4104456" y="1340768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3. </a:t>
            </a:r>
            <a:r>
              <a:rPr lang="pt-BR" u="sng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Gasnol</a:t>
            </a:r>
            <a:r>
              <a:rPr lang="pt-BR" u="sng" dirty="0">
                <a:solidFill>
                  <a:srgbClr val="333333"/>
                </a:solidFill>
                <a:latin typeface="Times New Roman" panose="02020603050405020304" pitchFamily="18" charset="0"/>
              </a:rPr>
              <a:t> 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/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Gasnol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é uma poderosa uma ferramenta que ajuda o motorista a descobrir se a maior economia de seus veículos será com uso da gasolina ou do etanol. Além do combustível mais vantajoso, o aplicativo ainda mostra todo cálculo que é feito para chegar a essa conclusão e também qual será o valor total da economia, em dinheiro. O aplicativo, disponível para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traz também um mapa (integração com o Google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Maps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) com todos os postos próximos à localização do usuário, para que quando estiver em um lugar desconhecido, saiba onde abastecer seu veículo.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Gasnol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|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4.0 ou superior</a:t>
            </a:r>
            <a:endParaRPr lang="pt-BR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7707"/>
            <a:ext cx="2800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3" name="Rectangle 2"/>
          <p:cNvSpPr/>
          <p:nvPr/>
        </p:nvSpPr>
        <p:spPr>
          <a:xfrm>
            <a:off x="4355976" y="184482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4. 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EconoFlex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/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Disponível para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iOS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e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EconoFlex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é uma ótima dica para aqueles que vivem na dúvida entre abastecer com álcool ou gasolina. O aplicativo faz comparações de preços de combustíveis, mostra qual é o mais vantajoso de usar e até que preço de etanol compensa abastecer.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EconoFlex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|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1.6 ou superior</a:t>
            </a:r>
            <a:endParaRPr lang="pt-BR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4098" name="Picture 2" descr="EconoFlex calcula qual combustível está valendo mais a pena (Divulgaçã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391236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2" name="Rectangle 1"/>
          <p:cNvSpPr/>
          <p:nvPr/>
        </p:nvSpPr>
        <p:spPr>
          <a:xfrm>
            <a:off x="4124137" y="1340768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5. 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BeepMe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/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O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BeepMe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tem uma proposta diferente dos outros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apps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. Enquanto os anteriores permitem encontrar um posto mais barato para abastecer, este programa propõe que o usuário não utilize seu carro naquele dia, indo para seu destino através de caronas.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que é gratuito, para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e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iOS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é uma ótima opção também para quem não tem carro. A função dele é simples: criar grupos de caronas. Compatível com diversos locais, o programa permite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login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pelo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Facebook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, de forma que os usuários tanto ofereçam caronas como procurem por alguém que vai fazer aquele mesmo trajeto.</a:t>
            </a:r>
            <a:b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</a:b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BeepMe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|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Android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4.0.3 ou superior</a:t>
            </a:r>
            <a:endParaRPr lang="pt-BR" b="0" i="0" dirty="0">
              <a:solidFill>
                <a:srgbClr val="333333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122" name="Picture 2" descr="https://s2.glbimg.com/2TBPSuHZpo9tvYHliOoBeOa8HpU=/0x600/s.glbimg.com/po/tt2/f/original/2015/02/23/beepm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43000"/>
            <a:ext cx="3238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7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200032"/>
            <a:ext cx="8229600" cy="4206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 smtClean="0"/>
              <a:t>Aplicações Correlatas</a:t>
            </a:r>
            <a:endParaRPr lang="pt-BR" sz="4500" dirty="0"/>
          </a:p>
        </p:txBody>
      </p:sp>
      <p:sp>
        <p:nvSpPr>
          <p:cNvPr id="3" name="Rectangle 2"/>
          <p:cNvSpPr/>
          <p:nvPr/>
        </p:nvSpPr>
        <p:spPr>
          <a:xfrm>
            <a:off x="4128895" y="980728"/>
            <a:ext cx="4572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6. </a:t>
            </a:r>
            <a:r>
              <a:rPr lang="pt-BR" u="sng" dirty="0" err="1" smtClean="0">
                <a:solidFill>
                  <a:srgbClr val="333333"/>
                </a:solidFill>
                <a:latin typeface="Times New Roman" panose="02020603050405020304" pitchFamily="18" charset="0"/>
              </a:rPr>
              <a:t>Waze</a:t>
            </a:r>
            <a:endParaRPr lang="pt-BR" u="sng" dirty="0" smtClean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Veja 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o que está acontecendo - alertas sobre trânsito, polícia, perigos e mais no seu </a:t>
            </a:r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percurso;</a:t>
            </a: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Chegue 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mais rápido - mudanças instantâneas de rota para evitar o trânsito e economizar </a:t>
            </a:r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tempo;</a:t>
            </a: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Saiba 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quando você vai chegar - sua hora de chegada é baseada no trânsito em tempo </a:t>
            </a:r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real;</a:t>
            </a: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Pague 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menos por combustível - encontre o combustível mais barato na sua </a:t>
            </a:r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rota;</a:t>
            </a: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Dirija 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com Apple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CarPlay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- use 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Waze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painel do seu </a:t>
            </a:r>
            <a:r>
              <a:rPr lang="pt-BR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carro.</a:t>
            </a:r>
          </a:p>
          <a:p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Download do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Waze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| iPhone e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iPad</a:t>
            </a: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 disponível apenas na 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App</a:t>
            </a:r>
            <a:r>
              <a:rPr lang="pt-BR" dirty="0">
                <a:solidFill>
                  <a:srgbClr val="333333"/>
                </a:solidFill>
                <a:latin typeface="Times New Roman" panose="02020603050405020304" pitchFamily="18" charset="0"/>
              </a:rPr>
              <a:t> </a:t>
            </a:r>
            <a:r>
              <a:rPr lang="pt-BR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Store</a:t>
            </a:r>
            <a:endParaRPr lang="pt-BR" dirty="0">
              <a:solidFill>
                <a:srgbClr val="333333"/>
              </a:solidFill>
              <a:latin typeface="Times New Roman" panose="02020603050405020304" pitchFamily="18" charset="0"/>
            </a:endParaRP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6148" name="Picture 4" descr="Waze Navigation Live Traffic para iPhone -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980728"/>
            <a:ext cx="3075438" cy="57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>Aplicativo </a:t>
            </a:r>
            <a:r>
              <a:rPr lang="pt-BR" sz="4000" dirty="0"/>
              <a:t>Posto </a:t>
            </a:r>
            <a:r>
              <a:rPr lang="pt-BR" sz="4000" dirty="0" smtClean="0"/>
              <a:t>Barato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29600" cy="2736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Aplicativo tem por finalidade mostrar todos os postos de combustíveis próximos da sua localização, porém com o diferencial de possuir uma calculadora que identifica qual o melhor custo </a:t>
            </a:r>
            <a:r>
              <a:rPr lang="pt-BR">
                <a:latin typeface="Arial" pitchFamily="34" charset="0"/>
                <a:cs typeface="Arial" pitchFamily="34" charset="0"/>
              </a:rPr>
              <a:t>X </a:t>
            </a:r>
            <a:r>
              <a:rPr lang="pt-BR" smtClean="0">
                <a:latin typeface="Arial" pitchFamily="34" charset="0"/>
                <a:cs typeface="Arial" pitchFamily="34" charset="0"/>
              </a:rPr>
              <a:t>benefício </a:t>
            </a:r>
            <a:r>
              <a:rPr lang="pt-BR" dirty="0">
                <a:latin typeface="Arial" pitchFamily="34" charset="0"/>
                <a:cs typeface="Arial" pitchFamily="34" charset="0"/>
              </a:rPr>
              <a:t>para o seu modelo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específico </a:t>
            </a:r>
            <a:r>
              <a:rPr lang="pt-BR" dirty="0">
                <a:latin typeface="Arial" pitchFamily="34" charset="0"/>
                <a:cs typeface="Arial" pitchFamily="34" charset="0"/>
              </a:rPr>
              <a:t>de veículo.</a:t>
            </a:r>
            <a:endParaRPr lang="pt-BR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/>
              <a:t/>
            </a:r>
            <a:br>
              <a:rPr lang="pt-BR" sz="4000" dirty="0"/>
            </a:br>
            <a:r>
              <a:rPr lang="pt-BR" sz="4000" dirty="0" smtClean="0"/>
              <a:t>Principais Funcionalidades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29600" cy="2736304"/>
          </a:xfrm>
        </p:spPr>
        <p:txBody>
          <a:bodyPr>
            <a:normAutofit/>
          </a:bodyPr>
          <a:lstStyle/>
          <a:p>
            <a:r>
              <a:rPr lang="pt-BR" dirty="0"/>
              <a:t>Localizar </a:t>
            </a:r>
            <a:r>
              <a:rPr lang="pt-BR" dirty="0" smtClean="0"/>
              <a:t>postos de combustíveis  </a:t>
            </a:r>
            <a:r>
              <a:rPr lang="pt-BR" dirty="0"/>
              <a:t>mais </a:t>
            </a:r>
            <a:r>
              <a:rPr lang="pt-BR" dirty="0" smtClean="0"/>
              <a:t>próximos;</a:t>
            </a:r>
            <a:endParaRPr lang="pt-BR" dirty="0"/>
          </a:p>
          <a:p>
            <a:r>
              <a:rPr lang="pt-BR" dirty="0"/>
              <a:t>Localizar </a:t>
            </a:r>
            <a:r>
              <a:rPr lang="pt-BR" dirty="0" smtClean="0"/>
              <a:t>postos de combustíveis </a:t>
            </a:r>
            <a:r>
              <a:rPr lang="pt-BR" dirty="0"/>
              <a:t>por </a:t>
            </a:r>
            <a:r>
              <a:rPr lang="pt-BR" dirty="0" smtClean="0"/>
              <a:t>distribuidora;</a:t>
            </a:r>
            <a:endParaRPr lang="pt-BR" dirty="0"/>
          </a:p>
          <a:p>
            <a:r>
              <a:rPr lang="pt-BR" dirty="0"/>
              <a:t>Localizar postos </a:t>
            </a:r>
            <a:r>
              <a:rPr lang="pt-BR" dirty="0" smtClean="0"/>
              <a:t>de combustíveis por </a:t>
            </a:r>
            <a:r>
              <a:rPr lang="pt-BR" dirty="0"/>
              <a:t>menor </a:t>
            </a:r>
            <a:r>
              <a:rPr lang="pt-BR" dirty="0" smtClean="0"/>
              <a:t>preço; </a:t>
            </a:r>
            <a:endParaRPr lang="pt-BR" dirty="0"/>
          </a:p>
          <a:p>
            <a:r>
              <a:rPr lang="pt-BR" dirty="0"/>
              <a:t>Garantir o melhor custo X beneficio para </a:t>
            </a:r>
            <a:r>
              <a:rPr lang="pt-BR" dirty="0" smtClean="0"/>
              <a:t>os usuários.</a:t>
            </a:r>
            <a:endParaRPr lang="pt-BR" dirty="0"/>
          </a:p>
          <a:p>
            <a:pPr marL="0" indent="0" algn="just">
              <a:buNone/>
            </a:pPr>
            <a:endParaRPr lang="pt-BR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3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sz="4500" dirty="0" err="1" smtClean="0"/>
              <a:t>Storyboard</a:t>
            </a:r>
            <a:endParaRPr lang="pt-BR" sz="45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0768"/>
            <a:ext cx="5976664" cy="4939477"/>
          </a:xfrm>
        </p:spPr>
      </p:pic>
    </p:spTree>
    <p:extLst>
      <p:ext uri="{BB962C8B-B14F-4D97-AF65-F5344CB8AC3E}">
        <p14:creationId xmlns:p14="http://schemas.microsoft.com/office/powerpoint/2010/main" val="440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363272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Mapa Conceitual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7074183" cy="4981722"/>
          </a:xfrm>
        </p:spPr>
      </p:pic>
    </p:spTree>
    <p:extLst>
      <p:ext uri="{BB962C8B-B14F-4D97-AF65-F5344CB8AC3E}">
        <p14:creationId xmlns:p14="http://schemas.microsoft.com/office/powerpoint/2010/main" val="30222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00032"/>
            <a:ext cx="8229600" cy="42065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Protótipo de Baixa Fidelidade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0688"/>
            <a:ext cx="6336704" cy="302642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07997"/>
            <a:ext cx="6408712" cy="31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/>
          <p:cNvSpPr txBox="1">
            <a:spLocks/>
          </p:cNvSpPr>
          <p:nvPr/>
        </p:nvSpPr>
        <p:spPr>
          <a:xfrm>
            <a:off x="446856" y="80864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Baixa Fidelidade (Fluxo)</a:t>
            </a:r>
            <a:endParaRPr lang="pt-BR" sz="4000" dirty="0"/>
          </a:p>
        </p:txBody>
      </p:sp>
      <p:grpSp>
        <p:nvGrpSpPr>
          <p:cNvPr id="18" name="Grupo 17"/>
          <p:cNvGrpSpPr/>
          <p:nvPr/>
        </p:nvGrpSpPr>
        <p:grpSpPr>
          <a:xfrm>
            <a:off x="481523" y="806848"/>
            <a:ext cx="8208912" cy="5664991"/>
            <a:chOff x="467544" y="815002"/>
            <a:chExt cx="8208912" cy="5664991"/>
          </a:xfrm>
        </p:grpSpPr>
        <p:grpSp>
          <p:nvGrpSpPr>
            <p:cNvPr id="41" name="Grupo 40"/>
            <p:cNvGrpSpPr/>
            <p:nvPr/>
          </p:nvGrpSpPr>
          <p:grpSpPr>
            <a:xfrm>
              <a:off x="467544" y="815002"/>
              <a:ext cx="8208912" cy="5664991"/>
              <a:chOff x="467544" y="815002"/>
              <a:chExt cx="8208912" cy="5664991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2615202"/>
                <a:ext cx="1409615" cy="2469982"/>
              </a:xfrm>
              <a:prstGeom prst="rect">
                <a:avLst/>
              </a:prstGeom>
            </p:spPr>
          </p:pic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3988" y="815002"/>
                <a:ext cx="1386004" cy="2469982"/>
              </a:xfrm>
              <a:prstGeom prst="rect">
                <a:avLst/>
              </a:prstGeom>
            </p:spPr>
          </p:pic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8848" y="2420888"/>
                <a:ext cx="1395320" cy="2465759"/>
              </a:xfrm>
              <a:prstGeom prst="rect">
                <a:avLst/>
              </a:prstGeom>
            </p:spPr>
          </p:pic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9330" y="4016446"/>
                <a:ext cx="1395320" cy="2463547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4198" y="2564904"/>
                <a:ext cx="1392258" cy="2463547"/>
              </a:xfrm>
              <a:prstGeom prst="rect">
                <a:avLst/>
              </a:prstGeom>
            </p:spPr>
          </p:pic>
          <p:cxnSp>
            <p:nvCxnSpPr>
              <p:cNvPr id="13" name="Conector de seta reta 12"/>
              <p:cNvCxnSpPr>
                <a:endCxn id="6" idx="1"/>
              </p:cNvCxnSpPr>
              <p:nvPr/>
            </p:nvCxnSpPr>
            <p:spPr>
              <a:xfrm flipV="1">
                <a:off x="1547664" y="2049993"/>
                <a:ext cx="1566324" cy="101896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>
                <a:off x="1547664" y="3717032"/>
                <a:ext cx="3141184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de seta reta 25"/>
              <p:cNvCxnSpPr/>
              <p:nvPr/>
            </p:nvCxnSpPr>
            <p:spPr>
              <a:xfrm>
                <a:off x="1547664" y="4154025"/>
                <a:ext cx="1550977" cy="109419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>
                <a:off x="4499992" y="815002"/>
                <a:ext cx="2784206" cy="283876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>
                <a:endCxn id="9" idx="1"/>
              </p:cNvCxnSpPr>
              <p:nvPr/>
            </p:nvCxnSpPr>
            <p:spPr>
              <a:xfrm flipV="1">
                <a:off x="4499992" y="3796678"/>
                <a:ext cx="2784206" cy="261279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de seta reta 37"/>
              <p:cNvCxnSpPr/>
              <p:nvPr/>
            </p:nvCxnSpPr>
            <p:spPr>
              <a:xfrm>
                <a:off x="6084168" y="3717032"/>
                <a:ext cx="1200030" cy="763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Conector de seta reta 2"/>
            <p:cNvCxnSpPr/>
            <p:nvPr/>
          </p:nvCxnSpPr>
          <p:spPr>
            <a:xfrm flipH="1">
              <a:off x="1877159" y="2204864"/>
              <a:ext cx="1241097" cy="7920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flipH="1" flipV="1">
              <a:off x="1877159" y="4221088"/>
              <a:ext cx="1221482" cy="86409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 flipH="1" flipV="1">
              <a:off x="1877159" y="3573016"/>
              <a:ext cx="2811689" cy="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o explicativo retangular 1"/>
          <p:cNvSpPr/>
          <p:nvPr/>
        </p:nvSpPr>
        <p:spPr>
          <a:xfrm>
            <a:off x="1366522" y="1337908"/>
            <a:ext cx="914400" cy="612648"/>
          </a:xfrm>
          <a:prstGeom prst="wedgeRectCallout">
            <a:avLst>
              <a:gd name="adj1" fmla="val -66182"/>
              <a:gd name="adj2" fmla="val 1544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Tela dos menus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o explicativo retangular 19"/>
          <p:cNvSpPr/>
          <p:nvPr/>
        </p:nvSpPr>
        <p:spPr>
          <a:xfrm>
            <a:off x="6098146" y="969539"/>
            <a:ext cx="2722325" cy="612648"/>
          </a:xfrm>
          <a:prstGeom prst="wedgeRectCallout">
            <a:avLst>
              <a:gd name="adj1" fmla="val -8199"/>
              <a:gd name="adj2" fmla="val 3627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Ao realizar uma escolha, será direcionado para a tela de deslocamento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o explicativo retangular 21"/>
          <p:cNvSpPr/>
          <p:nvPr/>
        </p:nvSpPr>
        <p:spPr>
          <a:xfrm>
            <a:off x="6516216" y="5373216"/>
            <a:ext cx="2304255" cy="792088"/>
          </a:xfrm>
          <a:prstGeom prst="wedgeRectCallout">
            <a:avLst>
              <a:gd name="adj1" fmla="val -68404"/>
              <a:gd name="adj2" fmla="val -14135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Calculadora para  auxiliar o motorista na escolha do melhor combustível para o seu veículo tendo como referencia o preço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8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6856" y="632080"/>
            <a:ext cx="8229600" cy="56467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Protótipo de Alta Fidelidade</a:t>
            </a:r>
            <a:endParaRPr lang="pt-BR" sz="4000" dirty="0"/>
          </a:p>
        </p:txBody>
      </p:sp>
      <p:grpSp>
        <p:nvGrpSpPr>
          <p:cNvPr id="3" name="Grupo 2"/>
          <p:cNvGrpSpPr/>
          <p:nvPr/>
        </p:nvGrpSpPr>
        <p:grpSpPr>
          <a:xfrm>
            <a:off x="1763688" y="1395264"/>
            <a:ext cx="5552402" cy="5225456"/>
            <a:chOff x="1763688" y="1395264"/>
            <a:chExt cx="5552402" cy="5225456"/>
          </a:xfrm>
        </p:grpSpPr>
        <p:pic>
          <p:nvPicPr>
            <p:cNvPr id="1028" name="Picture 4" descr="C:\Users\israe\OneDrive\Área de Trabalho\IHC\Proto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412776"/>
              <a:ext cx="2405078" cy="520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395264"/>
              <a:ext cx="2456058" cy="5225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27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307</TotalTime>
  <Words>319</Words>
  <Application>Microsoft Office PowerPoint</Application>
  <PresentationFormat>Apresentação na tela (4:3)</PresentationFormat>
  <Paragraphs>73</Paragraphs>
  <Slides>23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Fluxo</vt:lpstr>
      <vt:lpstr>Universidade do Estado da Bahia</vt:lpstr>
      <vt:lpstr>Componentes da Equipe</vt:lpstr>
      <vt:lpstr> Aplicativo Posto Barato</vt:lpstr>
      <vt:lpstr>   Principais Funcionalidades</vt:lpstr>
      <vt:lpstr>Storyboard</vt:lpstr>
      <vt:lpstr>Mapa Conceitual</vt:lpstr>
      <vt:lpstr>Protótipo de Baixa Fidelidade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Conceitos Utilizados do Material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do Estado da Bahia</dc:title>
  <dc:creator>Israel Rodrigues</dc:creator>
  <cp:lastModifiedBy>Usuário</cp:lastModifiedBy>
  <cp:revision>28</cp:revision>
  <dcterms:created xsi:type="dcterms:W3CDTF">2021-06-13T20:14:34Z</dcterms:created>
  <dcterms:modified xsi:type="dcterms:W3CDTF">2021-06-16T09:55:00Z</dcterms:modified>
</cp:coreProperties>
</file>